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8" r:id="rId4"/>
    <p:sldId id="257" r:id="rId5"/>
    <p:sldId id="259" r:id="rId6"/>
    <p:sldId id="260" r:id="rId7"/>
    <p:sldId id="294" r:id="rId8"/>
    <p:sldId id="283" r:id="rId9"/>
    <p:sldId id="263" r:id="rId10"/>
    <p:sldId id="265" r:id="rId11"/>
    <p:sldId id="267" r:id="rId12"/>
    <p:sldId id="278" r:id="rId13"/>
    <p:sldId id="296" r:id="rId14"/>
    <p:sldId id="297" r:id="rId15"/>
    <p:sldId id="298" r:id="rId16"/>
    <p:sldId id="299" r:id="rId17"/>
    <p:sldId id="295" r:id="rId18"/>
    <p:sldId id="284" r:id="rId19"/>
    <p:sldId id="285" r:id="rId20"/>
    <p:sldId id="300" r:id="rId21"/>
    <p:sldId id="301" r:id="rId22"/>
    <p:sldId id="286" r:id="rId23"/>
    <p:sldId id="288" r:id="rId24"/>
    <p:sldId id="287" r:id="rId25"/>
    <p:sldId id="273" r:id="rId26"/>
    <p:sldId id="276" r:id="rId27"/>
    <p:sldId id="291" r:id="rId28"/>
    <p:sldId id="292" r:id="rId29"/>
    <p:sldId id="293" r:id="rId30"/>
    <p:sldId id="269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32117A-08E7-4504-8583-0A0E53B54C65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2FFC98-FE17-4CA9-A646-64EA169334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 Intro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Investigation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Preparation</a:t>
            </a:r>
          </a:p>
          <a:p>
            <a:pPr marL="0" indent="0">
              <a:buNone/>
            </a:pPr>
            <a:r>
              <a:rPr lang="en-US" dirty="0"/>
              <a:t>3. Action</a:t>
            </a:r>
          </a:p>
          <a:p>
            <a:pPr marL="0" indent="0">
              <a:buNone/>
            </a:pPr>
            <a:r>
              <a:rPr lang="en-US" dirty="0"/>
              <a:t>4. Reflection</a:t>
            </a:r>
          </a:p>
          <a:p>
            <a:pPr marL="0" indent="0">
              <a:buNone/>
            </a:pPr>
            <a:r>
              <a:rPr lang="en-US" dirty="0"/>
              <a:t>5. Demonstration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singular CAS experience may begin with stage 1, 2 or 3. A CAS project should involve stages 1-3.</a:t>
            </a:r>
          </a:p>
          <a:p>
            <a:r>
              <a:rPr lang="en-US" dirty="0"/>
              <a:t>All students </a:t>
            </a:r>
            <a:r>
              <a:rPr lang="en-US" dirty="0" smtClean="0"/>
              <a:t>will accomplish </a:t>
            </a:r>
            <a:r>
              <a:rPr lang="en-US" dirty="0"/>
              <a:t>stages 4 and 5 </a:t>
            </a:r>
            <a:r>
              <a:rPr lang="en-US" dirty="0" smtClean="0"/>
              <a:t>through their </a:t>
            </a:r>
            <a:r>
              <a:rPr lang="en-US" dirty="0" err="1"/>
              <a:t>Managebac</a:t>
            </a:r>
            <a:r>
              <a:rPr lang="en-US" dirty="0"/>
              <a:t> portfolio.</a:t>
            </a:r>
          </a:p>
        </p:txBody>
      </p:sp>
    </p:spTree>
    <p:extLst>
      <p:ext uri="{BB962C8B-B14F-4D97-AF65-F5344CB8AC3E}">
        <p14:creationId xmlns:p14="http://schemas.microsoft.com/office/powerpoint/2010/main" val="21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CAS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personal advice and support to you…</a:t>
            </a:r>
          </a:p>
          <a:p>
            <a:pPr lvl="1"/>
            <a:r>
              <a:rPr lang="en-US" dirty="0" smtClean="0"/>
              <a:t>Approve your activities on </a:t>
            </a:r>
            <a:r>
              <a:rPr lang="en-US" dirty="0" err="1" smtClean="0"/>
              <a:t>Managebac</a:t>
            </a:r>
            <a:r>
              <a:rPr lang="en-US" dirty="0" smtClean="0"/>
              <a:t> or respond and give you feedback about what would be an appropriate activity or how to complete an entry correctly</a:t>
            </a:r>
          </a:p>
          <a:p>
            <a:pPr lvl="1"/>
            <a:r>
              <a:rPr lang="en-US" dirty="0" smtClean="0"/>
              <a:t>Meet with you at CAS check-in sessions, twice during junior year and once during senior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Activity… Step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Plan</a:t>
            </a:r>
            <a:r>
              <a:rPr lang="en-US" dirty="0" smtClean="0"/>
              <a:t>: Add your CAS activity on </a:t>
            </a:r>
            <a:r>
              <a:rPr lang="en-US" dirty="0" err="1" smtClean="0"/>
              <a:t>Managebac</a:t>
            </a:r>
            <a:r>
              <a:rPr lang="en-US" dirty="0" smtClean="0"/>
              <a:t> – Click on </a:t>
            </a:r>
            <a:r>
              <a:rPr lang="en-US" dirty="0" smtClean="0">
                <a:solidFill>
                  <a:srgbClr val="00B0F0"/>
                </a:solidFill>
              </a:rPr>
              <a:t>Add CAS Experience</a:t>
            </a:r>
            <a:r>
              <a:rPr lang="en-US" dirty="0" smtClean="0"/>
              <a:t> in the upper right hand corner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76600"/>
            <a:ext cx="2514951" cy="15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CAS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smtClean="0"/>
              <a:t>Give the experience a </a:t>
            </a:r>
            <a:r>
              <a:rPr lang="en-US" b="1" dirty="0" smtClean="0">
                <a:solidFill>
                  <a:srgbClr val="0070C0"/>
                </a:solidFill>
              </a:rPr>
              <a:t>name</a:t>
            </a:r>
          </a:p>
          <a:p>
            <a:pPr lvl="1"/>
            <a:r>
              <a:rPr lang="en-US" b="1" dirty="0" smtClean="0"/>
              <a:t>If it is a CAS Project, check the box</a:t>
            </a:r>
          </a:p>
          <a:p>
            <a:pPr lvl="1"/>
            <a:r>
              <a:rPr lang="en-US" b="1" dirty="0" smtClean="0"/>
              <a:t>Choose an Approach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r>
              <a:rPr lang="en-US" sz="4500" b="1" dirty="0" smtClean="0"/>
              <a:t>Put in the start </a:t>
            </a:r>
            <a:r>
              <a:rPr lang="en-US" sz="4500" b="1" dirty="0"/>
              <a:t>and end dates (make your best guess…you can edit this later)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4038600" cy="252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9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CAS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Choose a </a:t>
            </a:r>
            <a:r>
              <a:rPr lang="en-US" dirty="0" smtClean="0">
                <a:solidFill>
                  <a:srgbClr val="0070C0"/>
                </a:solidFill>
              </a:rPr>
              <a:t>Strand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Add your </a:t>
            </a:r>
            <a:r>
              <a:rPr lang="en-US" dirty="0" smtClean="0">
                <a:solidFill>
                  <a:srgbClr val="0070C0"/>
                </a:solidFill>
              </a:rPr>
              <a:t>Supervisor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u="sng" dirty="0"/>
              <a:t>must be an adult</a:t>
            </a:r>
            <a:r>
              <a:rPr lang="en-US" dirty="0"/>
              <a:t>.) If activity has no official supervisor, you may list a </a:t>
            </a:r>
            <a:r>
              <a:rPr lang="en-US" dirty="0" smtClean="0"/>
              <a:t>parent. </a:t>
            </a:r>
            <a:r>
              <a:rPr lang="en-US" u="sng" dirty="0" smtClean="0"/>
              <a:t>You don’t need a Title or Contact # but you will need an email.</a:t>
            </a:r>
            <a:r>
              <a:rPr lang="en-US" dirty="0" smtClean="0"/>
              <a:t> If you don’t know it, remember to go back and add it later.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057400"/>
            <a:ext cx="4410691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5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CAS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b="1" u="sng" dirty="0" smtClean="0"/>
          </a:p>
          <a:p>
            <a:pPr lvl="1"/>
            <a:endParaRPr lang="en-US" b="1" u="sng" dirty="0" smtClean="0"/>
          </a:p>
          <a:p>
            <a:pPr lvl="1"/>
            <a:endParaRPr lang="en-US" b="1" u="sng" dirty="0"/>
          </a:p>
          <a:p>
            <a:pPr lvl="1"/>
            <a:endParaRPr lang="en-US" b="1" u="sng" dirty="0" smtClean="0"/>
          </a:p>
          <a:p>
            <a:pPr lvl="1"/>
            <a:endParaRPr lang="en-US" b="1" u="sng" dirty="0"/>
          </a:p>
          <a:p>
            <a:pPr lvl="1"/>
            <a:r>
              <a:rPr lang="en-US" dirty="0" smtClean="0"/>
              <a:t>Type in a thoughtful </a:t>
            </a:r>
            <a:r>
              <a:rPr lang="en-US" dirty="0" smtClean="0">
                <a:solidFill>
                  <a:srgbClr val="0070C0"/>
                </a:solidFill>
              </a:rPr>
              <a:t>description</a:t>
            </a:r>
            <a:r>
              <a:rPr lang="en-US" dirty="0" smtClean="0"/>
              <a:t> of the activity (including who, what, where, when, why)</a:t>
            </a:r>
            <a:r>
              <a:rPr lang="en-US" b="1" u="sng" dirty="0" smtClean="0"/>
              <a:t>4-5 </a:t>
            </a:r>
            <a:r>
              <a:rPr lang="en-US" b="1" u="sng" dirty="0"/>
              <a:t>sentences minimum</a:t>
            </a:r>
            <a:r>
              <a:rPr lang="en-US" b="1" dirty="0"/>
              <a:t>. </a:t>
            </a:r>
            <a:r>
              <a:rPr lang="en-US" dirty="0" smtClean="0"/>
              <a:t>Identify your </a:t>
            </a:r>
            <a:r>
              <a:rPr lang="en-US" i="1" dirty="0" smtClean="0"/>
              <a:t>goals</a:t>
            </a:r>
            <a:r>
              <a:rPr lang="en-US" dirty="0" smtClean="0"/>
              <a:t>, which will </a:t>
            </a:r>
            <a:r>
              <a:rPr lang="en-US" dirty="0"/>
              <a:t>be related to the 2 or 3 learning outcomes (see </a:t>
            </a:r>
            <a:r>
              <a:rPr lang="en-US" dirty="0" smtClean="0"/>
              <a:t>next slide) </a:t>
            </a:r>
            <a:r>
              <a:rPr lang="en-US" dirty="0"/>
              <a:t>you want to meet).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6000"/>
            <a:ext cx="4372585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73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CAS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Select </a:t>
            </a:r>
            <a:r>
              <a:rPr lang="en-US" dirty="0"/>
              <a:t>your </a:t>
            </a:r>
            <a:r>
              <a:rPr lang="en-US" dirty="0">
                <a:solidFill>
                  <a:srgbClr val="0070C0"/>
                </a:solidFill>
              </a:rPr>
              <a:t>CAS Learning Outcomes </a:t>
            </a:r>
            <a:r>
              <a:rPr lang="en-US" dirty="0"/>
              <a:t>(2-3 per </a:t>
            </a:r>
            <a:r>
              <a:rPr lang="en-US" dirty="0" smtClean="0"/>
              <a:t>activity, not more)</a:t>
            </a:r>
          </a:p>
          <a:p>
            <a:r>
              <a:rPr lang="en-US" sz="1900" dirty="0" smtClean="0"/>
              <a:t>As a reminder, here are full descriptions: </a:t>
            </a:r>
          </a:p>
          <a:p>
            <a:pPr marL="0" indent="0">
              <a:buNone/>
            </a:pPr>
            <a:r>
              <a:rPr lang="en-US" sz="1900" dirty="0" smtClean="0"/>
              <a:t>1. Identify </a:t>
            </a:r>
            <a:r>
              <a:rPr lang="en-US" sz="1900" dirty="0"/>
              <a:t>own </a:t>
            </a:r>
            <a:r>
              <a:rPr lang="en-US" sz="1900" i="1" dirty="0"/>
              <a:t>strengths</a:t>
            </a:r>
            <a:r>
              <a:rPr lang="en-US" sz="1900" dirty="0"/>
              <a:t>, develop areas for </a:t>
            </a:r>
            <a:r>
              <a:rPr lang="en-US" sz="1900" i="1" dirty="0" smtClean="0"/>
              <a:t>growth </a:t>
            </a:r>
          </a:p>
          <a:p>
            <a:pPr marL="0" indent="0">
              <a:buNone/>
            </a:pPr>
            <a:r>
              <a:rPr lang="en-US" sz="1900" i="1" dirty="0" smtClean="0"/>
              <a:t>2. </a:t>
            </a:r>
            <a:r>
              <a:rPr lang="en-US" sz="1900" dirty="0" smtClean="0"/>
              <a:t>Demonstrate </a:t>
            </a:r>
            <a:r>
              <a:rPr lang="en-US" sz="1900" dirty="0"/>
              <a:t>that challenges have been undertaken, developing </a:t>
            </a:r>
            <a:r>
              <a:rPr lang="en-US" sz="1900" i="1" dirty="0"/>
              <a:t>new skills </a:t>
            </a:r>
            <a:r>
              <a:rPr lang="en-US" sz="1900" dirty="0"/>
              <a:t>in the process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3. Demonstrate </a:t>
            </a:r>
            <a:r>
              <a:rPr lang="en-US" sz="1900" dirty="0"/>
              <a:t>how to </a:t>
            </a:r>
            <a:r>
              <a:rPr lang="en-US" sz="1900" i="1" dirty="0"/>
              <a:t>initiate and plan </a:t>
            </a:r>
            <a:r>
              <a:rPr lang="en-US" sz="1900" dirty="0"/>
              <a:t>a CAS </a:t>
            </a:r>
            <a:r>
              <a:rPr lang="en-US" sz="1900" dirty="0" smtClean="0"/>
              <a:t>experience </a:t>
            </a:r>
          </a:p>
          <a:p>
            <a:pPr marL="0" indent="0">
              <a:buNone/>
            </a:pPr>
            <a:r>
              <a:rPr lang="en-US" sz="1900" dirty="0" smtClean="0"/>
              <a:t>4. Demonstrate </a:t>
            </a:r>
            <a:r>
              <a:rPr lang="en-US" sz="1900" dirty="0"/>
              <a:t>the skills and recognize the benefits of working </a:t>
            </a:r>
            <a:r>
              <a:rPr lang="en-US" sz="1900" i="1" dirty="0"/>
              <a:t>collaboratively </a:t>
            </a:r>
            <a:endParaRPr lang="en-US" sz="1900" i="1" dirty="0" smtClean="0"/>
          </a:p>
          <a:p>
            <a:pPr marL="0" indent="0">
              <a:buNone/>
            </a:pPr>
            <a:r>
              <a:rPr lang="en-US" sz="1900" i="1" dirty="0" smtClean="0"/>
              <a:t>5. </a:t>
            </a:r>
            <a:r>
              <a:rPr lang="en-US" sz="1900" dirty="0" smtClean="0"/>
              <a:t>Show </a:t>
            </a:r>
            <a:r>
              <a:rPr lang="en-US" sz="1900" i="1" dirty="0"/>
              <a:t>commitment</a:t>
            </a:r>
            <a:r>
              <a:rPr lang="en-US" sz="1900" dirty="0"/>
              <a:t> to and </a:t>
            </a:r>
            <a:r>
              <a:rPr lang="en-US" sz="1900" i="1" dirty="0"/>
              <a:t>perseverance</a:t>
            </a:r>
            <a:r>
              <a:rPr lang="en-US" sz="1900" dirty="0"/>
              <a:t> in CAS </a:t>
            </a:r>
            <a:r>
              <a:rPr lang="en-US" sz="1900" dirty="0" smtClean="0"/>
              <a:t>experiences </a:t>
            </a:r>
          </a:p>
          <a:p>
            <a:pPr marL="0" indent="0">
              <a:buNone/>
            </a:pPr>
            <a:r>
              <a:rPr lang="en-US" sz="1900" dirty="0" smtClean="0"/>
              <a:t>6. Demonstrate </a:t>
            </a:r>
            <a:r>
              <a:rPr lang="en-US" sz="1900" dirty="0"/>
              <a:t>engagement with issues of </a:t>
            </a:r>
            <a:r>
              <a:rPr lang="en-US" sz="1900" i="1" dirty="0"/>
              <a:t>global </a:t>
            </a:r>
            <a:r>
              <a:rPr lang="en-US" sz="1900" i="1" dirty="0" smtClean="0"/>
              <a:t>significance </a:t>
            </a:r>
          </a:p>
          <a:p>
            <a:pPr marL="0" indent="0">
              <a:buNone/>
            </a:pPr>
            <a:r>
              <a:rPr lang="en-US" sz="1900" i="1" dirty="0" smtClean="0"/>
              <a:t>7. </a:t>
            </a:r>
            <a:r>
              <a:rPr lang="en-US" sz="1900" dirty="0" smtClean="0"/>
              <a:t>Recognize </a:t>
            </a:r>
            <a:r>
              <a:rPr lang="en-US" sz="1900" dirty="0"/>
              <a:t>and consider the </a:t>
            </a:r>
            <a:r>
              <a:rPr lang="en-US" sz="1900" i="1" dirty="0"/>
              <a:t>ethics</a:t>
            </a:r>
            <a:r>
              <a:rPr lang="en-US" sz="1900" dirty="0"/>
              <a:t> of choices and actions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81" y="2057400"/>
            <a:ext cx="4029637" cy="128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05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Long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Add at the beginning of the activity (not each week)</a:t>
            </a:r>
          </a:p>
          <a:p>
            <a:r>
              <a:rPr lang="en-US" b="1" dirty="0" smtClean="0"/>
              <a:t>Add evidence and write reflections when you are done with the activity</a:t>
            </a:r>
          </a:p>
          <a:p>
            <a:r>
              <a:rPr lang="en-US" b="1" dirty="0" smtClean="0"/>
              <a:t>If you plan to use the same activity the following semester, call the activity, for example: Semester 1 Rowing. The next semester, call the activity: Semester 2 Rowing.</a:t>
            </a:r>
          </a:p>
          <a:p>
            <a:r>
              <a:rPr lang="en-US" b="1" dirty="0" smtClean="0"/>
              <a:t>Your goals for the activity should change each semester &amp; your reflections should show how you have developed over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3611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</a:t>
            </a:r>
          </a:p>
          <a:p>
            <a:pPr lvl="1"/>
            <a:r>
              <a:rPr lang="en-US" sz="4000" b="1" dirty="0" smtClean="0"/>
              <a:t>Participate in the activity.</a:t>
            </a:r>
          </a:p>
          <a:p>
            <a:pPr lvl="1"/>
            <a:r>
              <a:rPr lang="en-US" sz="4000" b="1" dirty="0"/>
              <a:t>C</a:t>
            </a:r>
            <a:r>
              <a:rPr lang="en-US" sz="4000" b="1" dirty="0" smtClean="0"/>
              <a:t>ollect evidence (photos, videos, flyers, artifacts, web page links, etc.)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459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Reflect</a:t>
            </a:r>
            <a:r>
              <a:rPr lang="en-US" dirty="0" smtClean="0"/>
              <a:t>.</a:t>
            </a:r>
          </a:p>
          <a:p>
            <a:pPr lvl="1"/>
            <a:r>
              <a:rPr lang="en-US" sz="2800" b="1" dirty="0" smtClean="0"/>
              <a:t>Complete your reflections shortly after you complete the activity</a:t>
            </a:r>
          </a:p>
          <a:p>
            <a:pPr lvl="1"/>
            <a:r>
              <a:rPr lang="en-US" sz="2800" b="1" dirty="0" smtClean="0"/>
              <a:t>For a longer activity or CAS project, complete reflections at the end of each semester</a:t>
            </a:r>
          </a:p>
          <a:p>
            <a:pPr lvl="1"/>
            <a:r>
              <a:rPr lang="en-US" sz="2800" b="1" dirty="0" smtClean="0"/>
              <a:t>Your reflections will be tied directly to the learning outcomes you selected</a:t>
            </a:r>
          </a:p>
          <a:p>
            <a:pPr lvl="1"/>
            <a:r>
              <a:rPr lang="en-US" sz="2800" b="1" dirty="0" smtClean="0"/>
              <a:t>Write one paragraph per learning outcome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56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Builder led by Mr. Braman</a:t>
            </a:r>
          </a:p>
          <a:p>
            <a:r>
              <a:rPr lang="en-US" dirty="0" smtClean="0"/>
              <a:t>CAS</a:t>
            </a:r>
            <a:r>
              <a:rPr lang="en-US" dirty="0"/>
              <a:t>: what is </a:t>
            </a:r>
            <a:r>
              <a:rPr lang="en-US" dirty="0" smtClean="0"/>
              <a:t>it?</a:t>
            </a:r>
          </a:p>
          <a:p>
            <a:r>
              <a:rPr lang="en-US" smtClean="0"/>
              <a:t>Managebac</a:t>
            </a:r>
            <a:r>
              <a:rPr lang="en-US" dirty="0" smtClean="0"/>
              <a:t> and how to use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Reflections &amp; 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“</a:t>
            </a:r>
            <a:r>
              <a:rPr lang="en-US" dirty="0" smtClean="0">
                <a:solidFill>
                  <a:srgbClr val="0070C0"/>
                </a:solidFill>
              </a:rPr>
              <a:t>Reflections &amp; Evidence</a:t>
            </a:r>
            <a:r>
              <a:rPr lang="en-US" dirty="0" smtClean="0"/>
              <a:t>” on the right hand side of the activity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52800"/>
            <a:ext cx="2562583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34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Reflections &amp;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can add photos, web page links, videos, etc.</a:t>
            </a:r>
          </a:p>
          <a:p>
            <a:r>
              <a:rPr lang="en-US" sz="2000" dirty="0" smtClean="0"/>
              <a:t>You will also need to write </a:t>
            </a:r>
            <a:r>
              <a:rPr lang="en-US" sz="2000" b="1" u="sng" dirty="0" smtClean="0"/>
              <a:t>one fully developed paragraph per learning outcome</a:t>
            </a:r>
            <a:r>
              <a:rPr lang="en-US" sz="2000" dirty="0" smtClean="0"/>
              <a:t> you chose for the activity</a:t>
            </a:r>
          </a:p>
          <a:p>
            <a:r>
              <a:rPr lang="en-US" sz="2000" dirty="0" smtClean="0"/>
              <a:t>See the CAS Handbook for a sample reflection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352800"/>
            <a:ext cx="4772691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23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Request Supervisor Review</a:t>
            </a:r>
          </a:p>
          <a:p>
            <a:pPr lvl="1"/>
            <a:r>
              <a:rPr lang="en-US" sz="2200" dirty="0" smtClean="0"/>
              <a:t>Once your supervisor (not your advisor!) has completed the review, the activity is complete</a:t>
            </a:r>
          </a:p>
          <a:p>
            <a:pPr lvl="1"/>
            <a:r>
              <a:rPr lang="en-US" sz="2200" dirty="0" smtClean="0"/>
              <a:t>Your supervisor is the adult (swim coach, NHS advisor) who supervised the experience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r>
              <a:rPr lang="en-US" sz="2200" b="1" dirty="0"/>
              <a:t>NOTE: </a:t>
            </a:r>
            <a:r>
              <a:rPr lang="en-US" sz="2200" dirty="0"/>
              <a:t>if </a:t>
            </a:r>
            <a:r>
              <a:rPr lang="en-US" sz="2200" dirty="0" smtClean="0"/>
              <a:t>you request </a:t>
            </a:r>
            <a:r>
              <a:rPr lang="en-US" sz="2200" dirty="0"/>
              <a:t>the supervisor review before writing the reflection, the activity will be locked, and you will need to </a:t>
            </a:r>
            <a:r>
              <a:rPr lang="en-US" sz="2200" dirty="0" smtClean="0"/>
              <a:t>ask your CAS Advisor to unlock it for you.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57600"/>
            <a:ext cx="2610214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All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Document your activities.</a:t>
            </a:r>
          </a:p>
          <a:p>
            <a:pPr lvl="1"/>
            <a:r>
              <a:rPr lang="en-US" dirty="0" smtClean="0"/>
              <a:t>A minimum of 2 pieces of evidence for each activity. Evidence could be….</a:t>
            </a:r>
          </a:p>
          <a:p>
            <a:pPr lvl="2"/>
            <a:r>
              <a:rPr lang="en-US" dirty="0" smtClean="0"/>
              <a:t>Photos</a:t>
            </a:r>
          </a:p>
          <a:p>
            <a:pPr lvl="2"/>
            <a:r>
              <a:rPr lang="en-US" dirty="0" smtClean="0"/>
              <a:t>Video</a:t>
            </a:r>
          </a:p>
          <a:p>
            <a:pPr lvl="2"/>
            <a:r>
              <a:rPr lang="en-US" dirty="0" smtClean="0"/>
              <a:t>Flyer</a:t>
            </a:r>
          </a:p>
          <a:p>
            <a:pPr lvl="2"/>
            <a:r>
              <a:rPr lang="en-US" dirty="0" smtClean="0"/>
              <a:t>Chart</a:t>
            </a:r>
          </a:p>
          <a:p>
            <a:pPr lvl="2"/>
            <a:r>
              <a:rPr lang="en-US" dirty="0" smtClean="0"/>
              <a:t>Map</a:t>
            </a:r>
          </a:p>
          <a:p>
            <a:pPr lvl="2"/>
            <a:r>
              <a:rPr lang="en-US" dirty="0" smtClean="0"/>
              <a:t>Document</a:t>
            </a:r>
          </a:p>
          <a:p>
            <a:pPr lvl="2"/>
            <a:r>
              <a:rPr lang="en-US" dirty="0" smtClean="0"/>
              <a:t>Etc.</a:t>
            </a:r>
          </a:p>
          <a:p>
            <a:pPr lvl="2"/>
            <a:r>
              <a:rPr lang="en-US" dirty="0"/>
              <a:t>For activities like jogging or practicing piano, </a:t>
            </a:r>
            <a:r>
              <a:rPr lang="en-US" dirty="0" smtClean="0"/>
              <a:t>keep </a:t>
            </a:r>
            <a:r>
              <a:rPr lang="en-US" dirty="0"/>
              <a:t>a log of time </a:t>
            </a:r>
            <a:r>
              <a:rPr lang="en-US" dirty="0" smtClean="0"/>
              <a:t>spent and </a:t>
            </a:r>
            <a:r>
              <a:rPr lang="en-US" dirty="0"/>
              <a:t>what was done during the time, with each entry in the log signed by a parent. This can be uploaded as evidence.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0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7833"/>
            <a:ext cx="8229600" cy="4389120"/>
          </a:xfrm>
        </p:spPr>
        <p:txBody>
          <a:bodyPr/>
          <a:lstStyle/>
          <a:p>
            <a:r>
              <a:rPr lang="en-US" sz="2400" dirty="0" smtClean="0"/>
              <a:t>Communication between you and your CAS Advisor takes place </a:t>
            </a:r>
            <a:r>
              <a:rPr lang="en-US" sz="2400" b="1" dirty="0" smtClean="0"/>
              <a:t>through </a:t>
            </a:r>
            <a:r>
              <a:rPr lang="en-US" sz="2400" b="1" dirty="0" err="1" smtClean="0"/>
              <a:t>Managebac</a:t>
            </a:r>
            <a:r>
              <a:rPr lang="en-US" sz="2400" b="1" dirty="0" smtClean="0"/>
              <a:t> </a:t>
            </a:r>
            <a:r>
              <a:rPr lang="en-US" sz="2400" dirty="0" smtClean="0"/>
              <a:t>(in the </a:t>
            </a:r>
            <a:r>
              <a:rPr lang="en-US" sz="2400" dirty="0" smtClean="0">
                <a:solidFill>
                  <a:srgbClr val="0070C0"/>
                </a:solidFill>
              </a:rPr>
              <a:t>Notes</a:t>
            </a:r>
            <a:r>
              <a:rPr lang="en-US" sz="2400" dirty="0" smtClean="0"/>
              <a:t> section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 smtClean="0"/>
              <a:t>your Advisor contacts you, get back to them as soon as possible</a:t>
            </a:r>
          </a:p>
          <a:p>
            <a:r>
              <a:rPr lang="en-US" sz="2400" dirty="0" smtClean="0"/>
              <a:t>Check your email!!!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60" y="2895600"/>
            <a:ext cx="8659880" cy="229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must complete at least one </a:t>
            </a:r>
            <a:r>
              <a:rPr lang="en-US" b="1" dirty="0"/>
              <a:t>project </a:t>
            </a:r>
          </a:p>
          <a:p>
            <a:r>
              <a:rPr lang="en-US" dirty="0"/>
              <a:t>Purpose is to ensure participation in sustained collaboration</a:t>
            </a:r>
          </a:p>
          <a:p>
            <a:pPr lvl="1"/>
            <a:r>
              <a:rPr lang="en-US" dirty="0"/>
              <a:t>involving </a:t>
            </a:r>
            <a:r>
              <a:rPr lang="en-US" b="1" dirty="0"/>
              <a:t>teamwork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one strand OR combining strands</a:t>
            </a:r>
          </a:p>
          <a:p>
            <a:pPr lvl="1"/>
            <a:r>
              <a:rPr lang="en-US" b="1" dirty="0"/>
              <a:t>With a duration of at least one month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Example: A group of students plans and stages a basketball tournament for the local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Creativity</a:t>
            </a:r>
          </a:p>
          <a:p>
            <a:pPr lvl="1"/>
            <a:r>
              <a:rPr lang="en-US" b="1" dirty="0" smtClean="0"/>
              <a:t>Any activity involving creative thinking</a:t>
            </a:r>
          </a:p>
          <a:p>
            <a:r>
              <a:rPr lang="en-US" b="1" dirty="0" smtClean="0"/>
              <a:t>Action</a:t>
            </a:r>
          </a:p>
          <a:p>
            <a:pPr lvl="1"/>
            <a:r>
              <a:rPr lang="en-US" b="1" dirty="0" smtClean="0"/>
              <a:t>Physical Fitness related</a:t>
            </a:r>
            <a:endParaRPr lang="en-US" b="1" dirty="0"/>
          </a:p>
          <a:p>
            <a:r>
              <a:rPr lang="en-US" b="1" dirty="0" smtClean="0"/>
              <a:t>Service</a:t>
            </a:r>
            <a:endParaRPr lang="en-US" b="1" dirty="0"/>
          </a:p>
          <a:p>
            <a:pPr lvl="1"/>
            <a:r>
              <a:rPr lang="en-US" b="1" dirty="0" smtClean="0"/>
              <a:t>Must be unpaid and voluntary. </a:t>
            </a:r>
          </a:p>
          <a:p>
            <a:pPr lvl="1"/>
            <a:r>
              <a:rPr lang="en-US" b="1" dirty="0" smtClean="0"/>
              <a:t>Good if you are taking on some responsibility.</a:t>
            </a:r>
          </a:p>
          <a:p>
            <a:pPr lvl="1"/>
            <a:r>
              <a:rPr lang="en-US" b="1" dirty="0"/>
              <a:t>Must have a learning benefit for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Creativity Activities could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Youth symphony</a:t>
            </a:r>
          </a:p>
          <a:p>
            <a:r>
              <a:rPr lang="en-US" b="1" dirty="0" smtClean="0"/>
              <a:t>Club officer</a:t>
            </a:r>
          </a:p>
          <a:p>
            <a:r>
              <a:rPr lang="en-US" b="1" dirty="0" smtClean="0"/>
              <a:t>Student council</a:t>
            </a:r>
          </a:p>
          <a:p>
            <a:r>
              <a:rPr lang="en-US" b="1" dirty="0" smtClean="0"/>
              <a:t>Youth advisory board</a:t>
            </a:r>
          </a:p>
          <a:p>
            <a:r>
              <a:rPr lang="en-US" b="1" dirty="0" smtClean="0"/>
              <a:t>Robotics club</a:t>
            </a:r>
          </a:p>
          <a:p>
            <a:r>
              <a:rPr lang="en-US" b="1" dirty="0" smtClean="0"/>
              <a:t>DECA</a:t>
            </a:r>
          </a:p>
          <a:p>
            <a:r>
              <a:rPr lang="en-US" b="1" dirty="0" smtClean="0"/>
              <a:t>JSA</a:t>
            </a:r>
          </a:p>
          <a:p>
            <a:r>
              <a:rPr lang="en-US" b="1" dirty="0" smtClean="0"/>
              <a:t>Model UN</a:t>
            </a:r>
          </a:p>
          <a:p>
            <a:r>
              <a:rPr lang="en-US" b="1" dirty="0" smtClean="0"/>
              <a:t>Columnist for Issaquah Press</a:t>
            </a:r>
          </a:p>
          <a:p>
            <a:r>
              <a:rPr lang="en-US" b="1" dirty="0" smtClean="0"/>
              <a:t>Painting, writing, photography, cooking,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Activities could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Sports team</a:t>
            </a:r>
          </a:p>
          <a:p>
            <a:r>
              <a:rPr lang="en-US" b="1" dirty="0" smtClean="0"/>
              <a:t>Hiking</a:t>
            </a:r>
          </a:p>
          <a:p>
            <a:r>
              <a:rPr lang="en-US" b="1" dirty="0" smtClean="0"/>
              <a:t>Yoga</a:t>
            </a:r>
          </a:p>
          <a:p>
            <a:r>
              <a:rPr lang="en-US" b="1" dirty="0" smtClean="0"/>
              <a:t>Training for a race</a:t>
            </a:r>
          </a:p>
          <a:p>
            <a:r>
              <a:rPr lang="en-US" b="1" dirty="0" smtClean="0"/>
              <a:t>Snowboarding</a:t>
            </a:r>
          </a:p>
          <a:p>
            <a:r>
              <a:rPr lang="en-US" b="1" dirty="0" smtClean="0"/>
              <a:t>Taekwondo</a:t>
            </a:r>
          </a:p>
          <a:p>
            <a:r>
              <a:rPr lang="en-US" b="1" dirty="0" smtClean="0"/>
              <a:t>Cycling</a:t>
            </a:r>
          </a:p>
          <a:p>
            <a:r>
              <a:rPr lang="en-US" b="1" dirty="0" smtClean="0"/>
              <a:t>Dance</a:t>
            </a:r>
          </a:p>
          <a:p>
            <a:r>
              <a:rPr lang="en-US" b="1" dirty="0" smtClean="0"/>
              <a:t>Working out at the gym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92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Activities could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Mountains to Sound Greenway</a:t>
            </a:r>
          </a:p>
          <a:p>
            <a:r>
              <a:rPr lang="en-US" b="1" dirty="0" smtClean="0"/>
              <a:t>NHS Tutoring</a:t>
            </a:r>
          </a:p>
          <a:p>
            <a:r>
              <a:rPr lang="en-US" b="1" dirty="0" smtClean="0"/>
              <a:t>Key Club Activities</a:t>
            </a:r>
          </a:p>
          <a:p>
            <a:r>
              <a:rPr lang="en-US" b="1" dirty="0" smtClean="0"/>
              <a:t>Hospital Volunteer</a:t>
            </a:r>
          </a:p>
          <a:p>
            <a:r>
              <a:rPr lang="en-US" b="1" dirty="0" smtClean="0"/>
              <a:t>Relay for Life</a:t>
            </a:r>
          </a:p>
          <a:p>
            <a:r>
              <a:rPr lang="en-US" b="1" dirty="0" smtClean="0"/>
              <a:t>Link Crew</a:t>
            </a:r>
          </a:p>
          <a:p>
            <a:r>
              <a:rPr lang="en-US" b="1" dirty="0" smtClean="0"/>
              <a:t>Club or class officer</a:t>
            </a:r>
          </a:p>
          <a:p>
            <a:r>
              <a:rPr lang="en-US" b="1" dirty="0" smtClean="0"/>
              <a:t>Salmon Days</a:t>
            </a:r>
          </a:p>
          <a:p>
            <a:r>
              <a:rPr lang="en-US" b="1" dirty="0" err="1" smtClean="0"/>
              <a:t>Earthcorps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75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xperiential learning component of the Diploma Program</a:t>
            </a:r>
          </a:p>
          <a:p>
            <a:r>
              <a:rPr lang="en-US" dirty="0" smtClean="0"/>
              <a:t>Makes sure you are counterbalancing the academic pressures of school with creative, active, and service activities</a:t>
            </a:r>
          </a:p>
          <a:p>
            <a:r>
              <a:rPr lang="en-US" dirty="0" smtClean="0"/>
              <a:t>Should be challenging and enjoyable, a personal journey of self-discovery for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/>
              <a:t>Goal</a:t>
            </a:r>
          </a:p>
          <a:p>
            <a:pPr lvl="1">
              <a:buNone/>
            </a:pPr>
            <a:r>
              <a:rPr lang="en-US" b="1" dirty="0" err="1" smtClean="0"/>
              <a:t>Managebac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CAS Vocab</a:t>
            </a:r>
          </a:p>
          <a:p>
            <a:pPr lvl="1">
              <a:buNone/>
            </a:pPr>
            <a:r>
              <a:rPr lang="en-US" b="1" smtClean="0"/>
              <a:t>CAS Protocol</a:t>
            </a:r>
            <a:r>
              <a:rPr lang="en-US" b="1" dirty="0" smtClean="0"/>
              <a:t>: the Steps</a:t>
            </a:r>
          </a:p>
          <a:p>
            <a:pPr lvl="1">
              <a:buNone/>
            </a:pPr>
            <a:r>
              <a:rPr lang="en-US" b="1" dirty="0" smtClean="0"/>
              <a:t>A summary of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Strands of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Creativity</a:t>
            </a:r>
            <a:r>
              <a:rPr lang="en-US" dirty="0" smtClean="0"/>
              <a:t>: </a:t>
            </a:r>
            <a:r>
              <a:rPr lang="en-US" dirty="0"/>
              <a:t>arts, digital design, writing, film, culinary arts, crafts, composition and other activities involving </a:t>
            </a:r>
            <a:r>
              <a:rPr lang="en-US" b="1" dirty="0" smtClean="0"/>
              <a:t>creative thinking (</a:t>
            </a:r>
            <a:r>
              <a:rPr lang="en-US" dirty="0" smtClean="0"/>
              <a:t>robotics, JSA, etc.)</a:t>
            </a:r>
            <a:endParaRPr lang="en-US" b="1" dirty="0" smtClean="0"/>
          </a:p>
          <a:p>
            <a:r>
              <a:rPr lang="en-US" b="1" dirty="0" smtClean="0"/>
              <a:t>Activity</a:t>
            </a:r>
            <a:r>
              <a:rPr lang="en-US" dirty="0" smtClean="0"/>
              <a:t>: </a:t>
            </a:r>
            <a:r>
              <a:rPr lang="en-US" b="1" dirty="0" smtClean="0"/>
              <a:t>physical exertion </a:t>
            </a:r>
            <a:r>
              <a:rPr lang="en-US" dirty="0" smtClean="0"/>
              <a:t>contributing to a healthy lifestyle (on your own or with a team)</a:t>
            </a:r>
          </a:p>
          <a:p>
            <a:r>
              <a:rPr lang="en-US" b="1" dirty="0" smtClean="0"/>
              <a:t>Service</a:t>
            </a:r>
            <a:r>
              <a:rPr lang="en-US" dirty="0" smtClean="0"/>
              <a:t>: engagement </a:t>
            </a:r>
            <a:r>
              <a:rPr lang="en-US" dirty="0"/>
              <a:t>with the </a:t>
            </a:r>
            <a:r>
              <a:rPr lang="en-US" dirty="0" smtClean="0"/>
              <a:t>community (in school or outside of school) </a:t>
            </a:r>
            <a:r>
              <a:rPr lang="en-US" dirty="0"/>
              <a:t>in response to an authentic need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Some activities will involve more than one strand.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ALL proposed activities must meet these 4 </a:t>
            </a:r>
            <a:r>
              <a:rPr lang="en-US" sz="4000" b="1" dirty="0" smtClean="0"/>
              <a:t>criteria….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Fits within one of the 3 strands</a:t>
            </a:r>
          </a:p>
          <a:p>
            <a:r>
              <a:rPr lang="en-US" dirty="0"/>
              <a:t>Is based on a personal interest, skill, talent, or opportunity for growth</a:t>
            </a:r>
          </a:p>
          <a:p>
            <a:r>
              <a:rPr lang="en-US" dirty="0"/>
              <a:t>Provides opportunities to develop the attributes of the IB Learner Profile: </a:t>
            </a:r>
            <a:r>
              <a:rPr lang="en-US" sz="1600" dirty="0"/>
              <a:t>Inquirer, Knowledgeable, Thinker, Communicator, Principled, Open-Minded, Caring, Risk-Taking, Balanced, Reflective</a:t>
            </a:r>
          </a:p>
          <a:p>
            <a:r>
              <a:rPr lang="en-US" dirty="0"/>
              <a:t>Is not used or included in Diploma course requirements (so, is </a:t>
            </a:r>
            <a:r>
              <a:rPr lang="en-US" dirty="0" smtClean="0"/>
              <a:t>extracurricular or related to a non-IB diploma class you are taking)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</a:t>
            </a:r>
            <a:r>
              <a:rPr lang="en-US" dirty="0" smtClean="0"/>
              <a:t>at the beginning of this school year</a:t>
            </a:r>
            <a:endParaRPr lang="en-US" dirty="0" smtClean="0"/>
          </a:p>
          <a:p>
            <a:r>
              <a:rPr lang="en-US" dirty="0" smtClean="0"/>
              <a:t>Continues </a:t>
            </a:r>
            <a:r>
              <a:rPr lang="en-US" b="1" dirty="0" smtClean="0"/>
              <a:t>on a weekly basis </a:t>
            </a:r>
            <a:r>
              <a:rPr lang="en-US" dirty="0" smtClean="0"/>
              <a:t>during the school year until April of senior year</a:t>
            </a:r>
          </a:p>
          <a:p>
            <a:r>
              <a:rPr lang="en-US" dirty="0" smtClean="0"/>
              <a:t>May be done in the summer between junior and senior year, but this is optional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</a:t>
            </a:r>
            <a:r>
              <a:rPr lang="en-US" smtClean="0"/>
              <a:t>of Strands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should be involved in CAS </a:t>
            </a:r>
            <a:r>
              <a:rPr lang="en-US" b="1" dirty="0"/>
              <a:t>on a weekly basis </a:t>
            </a:r>
            <a:r>
              <a:rPr lang="en-US" dirty="0"/>
              <a:t>over the course of the semester</a:t>
            </a:r>
          </a:p>
          <a:p>
            <a:r>
              <a:rPr lang="en-US" dirty="0"/>
              <a:t>Students should complete </a:t>
            </a:r>
            <a:r>
              <a:rPr lang="en-US" b="1" dirty="0" smtClean="0"/>
              <a:t>at least one </a:t>
            </a:r>
            <a:r>
              <a:rPr lang="en-US" b="1" dirty="0"/>
              <a:t>CAS experience each semester</a:t>
            </a:r>
            <a:r>
              <a:rPr lang="en-US" dirty="0"/>
              <a:t> </a:t>
            </a:r>
            <a:r>
              <a:rPr lang="en-US" dirty="0" smtClean="0"/>
              <a:t>for each strand:  </a:t>
            </a:r>
            <a:r>
              <a:rPr lang="en-US" dirty="0"/>
              <a:t>Creativity, </a:t>
            </a:r>
            <a:r>
              <a:rPr lang="en-US" dirty="0" smtClean="0"/>
              <a:t>Activity</a:t>
            </a:r>
            <a:r>
              <a:rPr lang="en-US" dirty="0"/>
              <a:t>, and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b="1" dirty="0"/>
              <a:t>Example: </a:t>
            </a:r>
            <a:r>
              <a:rPr lang="en-US" dirty="0"/>
              <a:t>Student plays soccer for a team on a weekly basis; Student volunteers for Mountains to Sound Greenway one Saturday; Student is involved on a regular basis in an Indian dance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2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</a:t>
            </a:r>
            <a:r>
              <a:rPr lang="en-US" dirty="0"/>
              <a:t>T</a:t>
            </a:r>
            <a:r>
              <a:rPr lang="en-US" dirty="0" smtClean="0"/>
              <a:t>o Do this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Plan, Participate in and document your CAS for Semester 1</a:t>
            </a:r>
          </a:p>
          <a:p>
            <a:r>
              <a:rPr lang="en-US" dirty="0" smtClean="0"/>
              <a:t>Plan your CAS Project. Complete the CAS Project Planning form and upload it to </a:t>
            </a:r>
            <a:r>
              <a:rPr lang="en-US" dirty="0" err="1" smtClean="0"/>
              <a:t>Managebac</a:t>
            </a:r>
            <a:endParaRPr lang="en-US" dirty="0" smtClean="0"/>
          </a:p>
          <a:p>
            <a:r>
              <a:rPr lang="en-US" dirty="0" smtClean="0"/>
              <a:t>Plan, Participate in and document your CAS for Semester 2</a:t>
            </a:r>
          </a:p>
          <a:p>
            <a:r>
              <a:rPr lang="en-US" dirty="0" smtClean="0"/>
              <a:t>Participate in 2 CAS Check-ins during Pre-TOK, one in the fall and one in the spring</a:t>
            </a:r>
          </a:p>
        </p:txBody>
      </p:sp>
    </p:spTree>
    <p:extLst>
      <p:ext uri="{BB962C8B-B14F-4D97-AF65-F5344CB8AC3E}">
        <p14:creationId xmlns:p14="http://schemas.microsoft.com/office/powerpoint/2010/main" val="41281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7 Learning Outcomes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</a:t>
            </a:r>
            <a:r>
              <a:rPr lang="en-US" dirty="0"/>
              <a:t>own </a:t>
            </a:r>
            <a:r>
              <a:rPr lang="en-US" i="1" dirty="0"/>
              <a:t>strengths</a:t>
            </a:r>
            <a:r>
              <a:rPr lang="en-US" dirty="0"/>
              <a:t>, develop areas for </a:t>
            </a:r>
            <a:r>
              <a:rPr lang="en-US" i="1" dirty="0"/>
              <a:t>growth</a:t>
            </a:r>
          </a:p>
          <a:p>
            <a:r>
              <a:rPr lang="en-US" dirty="0"/>
              <a:t>Demonstrate that challenges have been undertaken, developing </a:t>
            </a:r>
            <a:r>
              <a:rPr lang="en-US" i="1" dirty="0"/>
              <a:t>new skills </a:t>
            </a:r>
            <a:r>
              <a:rPr lang="en-US" dirty="0"/>
              <a:t>in the process </a:t>
            </a:r>
          </a:p>
          <a:p>
            <a:r>
              <a:rPr lang="en-US" dirty="0"/>
              <a:t>Demonstrate how to </a:t>
            </a:r>
            <a:r>
              <a:rPr lang="en-US" i="1" dirty="0"/>
              <a:t>initiate and plan </a:t>
            </a:r>
            <a:r>
              <a:rPr lang="en-US" dirty="0"/>
              <a:t>a CAS experience</a:t>
            </a:r>
          </a:p>
          <a:p>
            <a:r>
              <a:rPr lang="en-US" dirty="0"/>
              <a:t>Demonstrate the skills and recognize the benefits of working </a:t>
            </a:r>
            <a:r>
              <a:rPr lang="en-US" i="1" dirty="0"/>
              <a:t>collaboratively </a:t>
            </a:r>
          </a:p>
          <a:p>
            <a:r>
              <a:rPr lang="en-US" dirty="0"/>
              <a:t>Show </a:t>
            </a:r>
            <a:r>
              <a:rPr lang="en-US" i="1" dirty="0"/>
              <a:t>commitment</a:t>
            </a:r>
            <a:r>
              <a:rPr lang="en-US" dirty="0"/>
              <a:t> to and </a:t>
            </a:r>
            <a:r>
              <a:rPr lang="en-US" i="1" dirty="0"/>
              <a:t>perseverance</a:t>
            </a:r>
            <a:r>
              <a:rPr lang="en-US" dirty="0"/>
              <a:t> in CAS experiences</a:t>
            </a:r>
          </a:p>
          <a:p>
            <a:r>
              <a:rPr lang="en-US" dirty="0"/>
              <a:t>Demonstrate engagement with issues of </a:t>
            </a:r>
            <a:r>
              <a:rPr lang="en-US" i="1" dirty="0"/>
              <a:t>global significance</a:t>
            </a:r>
          </a:p>
          <a:p>
            <a:r>
              <a:rPr lang="en-US" dirty="0"/>
              <a:t>Recognize and consider the </a:t>
            </a:r>
            <a:r>
              <a:rPr lang="en-US" i="1" dirty="0"/>
              <a:t>ethics</a:t>
            </a:r>
            <a:r>
              <a:rPr lang="en-US" dirty="0"/>
              <a:t> of choices and actions</a:t>
            </a:r>
          </a:p>
          <a:p>
            <a:pPr marL="0" indent="0">
              <a:buNone/>
            </a:pPr>
            <a:r>
              <a:rPr lang="en-US" b="1" dirty="0"/>
              <a:t>Students must demonstrate they have met all 7 of </a:t>
            </a:r>
            <a:r>
              <a:rPr lang="en-US" b="1" dirty="0" smtClean="0"/>
              <a:t>these at least once over the two years </a:t>
            </a:r>
            <a:r>
              <a:rPr lang="en-US" b="1" dirty="0"/>
              <a:t>in the course of CAS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31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</TotalTime>
  <Words>1477</Words>
  <Application>Microsoft Office PowerPoint</Application>
  <PresentationFormat>On-screen Show 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Constantia</vt:lpstr>
      <vt:lpstr>Wingdings</vt:lpstr>
      <vt:lpstr>Wingdings 2</vt:lpstr>
      <vt:lpstr>Flow</vt:lpstr>
      <vt:lpstr>CAS Intro Meeting</vt:lpstr>
      <vt:lpstr>Agenda</vt:lpstr>
      <vt:lpstr>What is CAS?</vt:lpstr>
      <vt:lpstr>3 Strands of CAS</vt:lpstr>
      <vt:lpstr>ALL proposed activities must meet these 4 criteria….</vt:lpstr>
      <vt:lpstr>Duration of CAS</vt:lpstr>
      <vt:lpstr>Balance of Strands</vt:lpstr>
      <vt:lpstr>What do You Need To Do this Year?</vt:lpstr>
      <vt:lpstr>7 Learning Outcomes</vt:lpstr>
      <vt:lpstr>CAS Stages</vt:lpstr>
      <vt:lpstr>Role of the CAS Advisor</vt:lpstr>
      <vt:lpstr>For Each Activity… Step One:</vt:lpstr>
      <vt:lpstr>Adding a CAS Experience</vt:lpstr>
      <vt:lpstr>Adding a CAS Experience</vt:lpstr>
      <vt:lpstr>Adding a CAS Experience</vt:lpstr>
      <vt:lpstr>Adding a CAS Experience</vt:lpstr>
      <vt:lpstr>Semester Long Activities</vt:lpstr>
      <vt:lpstr>Step Two:</vt:lpstr>
      <vt:lpstr>Step Three:</vt:lpstr>
      <vt:lpstr>Adding Reflections &amp; Evidence</vt:lpstr>
      <vt:lpstr>Adding Reflections &amp; Evidence</vt:lpstr>
      <vt:lpstr>Step Four:</vt:lpstr>
      <vt:lpstr>For All Activities</vt:lpstr>
      <vt:lpstr>Ongoing…</vt:lpstr>
      <vt:lpstr>The CAS Project</vt:lpstr>
      <vt:lpstr>The 3 Strands</vt:lpstr>
      <vt:lpstr>Creativity Activities could include…</vt:lpstr>
      <vt:lpstr>Action Activities could include…</vt:lpstr>
      <vt:lpstr>Service Activities could include…</vt:lpstr>
      <vt:lpstr>CAS Handbook</vt:lpstr>
      <vt:lpstr>Questions?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</dc:title>
  <dc:creator>Windows User</dc:creator>
  <cp:lastModifiedBy>Lund, Elizabeth    SHS-Staff</cp:lastModifiedBy>
  <cp:revision>29</cp:revision>
  <dcterms:created xsi:type="dcterms:W3CDTF">2012-05-23T02:36:15Z</dcterms:created>
  <dcterms:modified xsi:type="dcterms:W3CDTF">2016-09-19T16:09:28Z</dcterms:modified>
</cp:coreProperties>
</file>